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62" r:id="rId4"/>
    <p:sldId id="263" r:id="rId5"/>
    <p:sldId id="261" r:id="rId6"/>
    <p:sldId id="264" r:id="rId7"/>
    <p:sldId id="265" r:id="rId8"/>
    <p:sldId id="266" r:id="rId9"/>
    <p:sldId id="268" r:id="rId10"/>
    <p:sldId id="267" r:id="rId11"/>
    <p:sldId id="269" r:id="rId12"/>
    <p:sldId id="270" r:id="rId1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4" autoAdjust="0"/>
    <p:restoredTop sz="94660"/>
  </p:normalViewPr>
  <p:slideViewPr>
    <p:cSldViewPr>
      <p:cViewPr>
        <p:scale>
          <a:sx n="110" d="100"/>
          <a:sy n="110" d="100"/>
        </p:scale>
        <p:origin x="-804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baike.baidu.com/item/%E8%A7%84%E6%A8%A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xdzcfh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5143500 h 5143500"/>
              <a:gd name="connsiteX1" fmla="*/ 9144000 w 9144000"/>
              <a:gd name="connsiteY1" fmla="*/ 5143500 h 5143500"/>
              <a:gd name="connsiteX2" fmla="*/ 9144000 w 9144000"/>
              <a:gd name="connsiteY2" fmla="*/ 0 h 5143500"/>
              <a:gd name="connsiteX3" fmla="*/ 0 w 9144000"/>
              <a:gd name="connsiteY3" fmla="*/ 0 h 5143500"/>
              <a:gd name="connsiteX4" fmla="*/ 0 w 9144000"/>
              <a:gd name="connsiteY4" fmla="*/ 514350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242D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609600" y="109548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西安市科技局、财政局</a:t>
            </a:r>
            <a:r>
              <a:rPr lang="en-US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/>
            </a:r>
            <a:br>
              <a:rPr lang="en-US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</a:b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资助</a:t>
            </a:r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入驻众</a:t>
            </a: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创空间、孵化器</a:t>
            </a:r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en-US" altLang="zh-CN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/>
            </a:r>
            <a:br>
              <a:rPr lang="en-US" altLang="zh-CN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</a:br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创业企业和团队的</a:t>
            </a: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政策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447800" y="3790950"/>
            <a:ext cx="6400800" cy="1752600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西安高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新区创业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园发展中心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</a:p>
          <a:p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5143500 h 5143500"/>
              <a:gd name="connsiteX1" fmla="*/ 9144000 w 9144000"/>
              <a:gd name="connsiteY1" fmla="*/ 5143500 h 5143500"/>
              <a:gd name="connsiteX2" fmla="*/ 9144000 w 9144000"/>
              <a:gd name="connsiteY2" fmla="*/ 0 h 5143500"/>
              <a:gd name="connsiteX3" fmla="*/ 0 w 9144000"/>
              <a:gd name="connsiteY3" fmla="*/ 0 h 5143500"/>
              <a:gd name="connsiteX4" fmla="*/ 0 w 9144000"/>
              <a:gd name="connsiteY4" fmla="*/ 514350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242D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85800" y="36195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一、政策依据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1276350"/>
            <a:ext cx="6019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市科发（</a:t>
            </a:r>
            <a:r>
              <a:rPr lang="en-US" altLang="zh-CN" sz="24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24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4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14</a:t>
            </a:r>
            <a:r>
              <a:rPr lang="zh-CN" altLang="en-US" sz="24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号</a:t>
            </a:r>
            <a:endParaRPr lang="en-US" altLang="zh-CN" sz="24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西安市科技局、西安市财政局关于印发西安市资助入驻众创空间、孵化器创业企业和团队的实施细则的通知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5143500 h 5143500"/>
              <a:gd name="connsiteX1" fmla="*/ 9144000 w 9144000"/>
              <a:gd name="connsiteY1" fmla="*/ 5143500 h 5143500"/>
              <a:gd name="connsiteX2" fmla="*/ 9144000 w 9144000"/>
              <a:gd name="connsiteY2" fmla="*/ 0 h 5143500"/>
              <a:gd name="connsiteX3" fmla="*/ 0 w 9144000"/>
              <a:gd name="connsiteY3" fmla="*/ 0 h 5143500"/>
              <a:gd name="connsiteX4" fmla="*/ 0 w 9144000"/>
              <a:gd name="connsiteY4" fmla="*/ 514350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242D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85800" y="36195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二、</a:t>
            </a:r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支持政策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1109811"/>
            <a:ext cx="7315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、第一年给予空间实际使用费全额，最高不超过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万元（含）补助；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--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本次仅受理此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项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None/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None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、第二年全额返还其前两年实际缴纳企业所得税市级留成部分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None/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None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、第三年对前三年企业开展的大型仪器设备使用、委托研发、技术检测、专利购买等费用，提供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10%-20%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补贴，单户企业最高不超过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万元（含）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None/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None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、对成立三年内，达到规模以上企业的，给予一次性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万元奖励。</a:t>
            </a:r>
          </a:p>
          <a:p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2504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5143500 h 5143500"/>
              <a:gd name="connsiteX1" fmla="*/ 9144000 w 9144000"/>
              <a:gd name="connsiteY1" fmla="*/ 5143500 h 5143500"/>
              <a:gd name="connsiteX2" fmla="*/ 9144000 w 9144000"/>
              <a:gd name="connsiteY2" fmla="*/ 0 h 5143500"/>
              <a:gd name="connsiteX3" fmla="*/ 0 w 9144000"/>
              <a:gd name="connsiteY3" fmla="*/ 0 h 5143500"/>
              <a:gd name="connsiteX4" fmla="*/ 0 w 9144000"/>
              <a:gd name="connsiteY4" fmla="*/ 514350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242D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" y="36195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规模以上企业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109811"/>
            <a:ext cx="7315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hlinkClick r:id="rId2"/>
              </a:rPr>
              <a:t>规模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以上工业企业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：是指年主营业务收入在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2000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万元及以上的法人工业企业。（一般要求在当年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月份就要达到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2000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万，入库、出库、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万）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hlinkClick r:id="rId2"/>
              </a:rPr>
              <a:t>规模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以上商业企业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：是指年商品销售额在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2000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万元及以上的批发业企业（单位）和年商品销售额在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500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万元及以上的零售业企业（单位）。</a:t>
            </a:r>
          </a:p>
          <a:p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3846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5143500 h 5143500"/>
              <a:gd name="connsiteX1" fmla="*/ 9144000 w 9144000"/>
              <a:gd name="connsiteY1" fmla="*/ 5143500 h 5143500"/>
              <a:gd name="connsiteX2" fmla="*/ 9144000 w 9144000"/>
              <a:gd name="connsiteY2" fmla="*/ 0 h 5143500"/>
              <a:gd name="connsiteX3" fmla="*/ 0 w 9144000"/>
              <a:gd name="connsiteY3" fmla="*/ 0 h 5143500"/>
              <a:gd name="connsiteX4" fmla="*/ 0 w 9144000"/>
              <a:gd name="connsiteY4" fmla="*/ 514350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242D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" y="36195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三、</a:t>
            </a:r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资助条件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109811"/>
            <a:ext cx="7315200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、在高新区注册的成立不超过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年的中小微企业；（截止申请日，从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日起算，即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19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日后注册成立的企业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3540" y="2594364"/>
            <a:ext cx="7315200" cy="1653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、创业企业和团队入驻已认定的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市级及以上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孵化器和众创空间时间不少于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个月；（本次受理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—2017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31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期间房租）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3918287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、入驻时间不少于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个月（团队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公司合并计算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团队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申报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时必须已成立公司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754337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5143500 h 5143500"/>
              <a:gd name="connsiteX1" fmla="*/ 9144000 w 9144000"/>
              <a:gd name="connsiteY1" fmla="*/ 5143500 h 5143500"/>
              <a:gd name="connsiteX2" fmla="*/ 9144000 w 9144000"/>
              <a:gd name="connsiteY2" fmla="*/ 0 h 5143500"/>
              <a:gd name="connsiteX3" fmla="*/ 0 w 9144000"/>
              <a:gd name="connsiteY3" fmla="*/ 0 h 5143500"/>
              <a:gd name="connsiteX4" fmla="*/ 0 w 9144000"/>
              <a:gd name="connsiteY4" fmla="*/ 514350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242D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67109" y="35584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四</a:t>
            </a:r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、申报流程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0151" y="1123950"/>
            <a:ext cx="73152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区县开发区自行组织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申报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与同级财政部门联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审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作为专项科技计划向市科技局在系统中申请，并提交书面申请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报告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与同级财政部门联合发文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上报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西安市科技局受理时间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-30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3144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5143500 h 5143500"/>
              <a:gd name="connsiteX1" fmla="*/ 9144000 w 9144000"/>
              <a:gd name="connsiteY1" fmla="*/ 5143500 h 5143500"/>
              <a:gd name="connsiteX2" fmla="*/ 9144000 w 9144000"/>
              <a:gd name="connsiteY2" fmla="*/ 0 h 5143500"/>
              <a:gd name="connsiteX3" fmla="*/ 0 w 9144000"/>
              <a:gd name="connsiteY3" fmla="*/ 0 h 5143500"/>
              <a:gd name="connsiteX4" fmla="*/ 0 w 9144000"/>
              <a:gd name="connsiteY4" fmla="*/ 514350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242D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67108" y="209550"/>
            <a:ext cx="6190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五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高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新区申报安排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0215" y="895350"/>
            <a:ext cx="73152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培训、动员；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—12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---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各创业载体自行组织申报，以载体为单位将材料集中交到创业园；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13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—20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---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与财政局联审；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—25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---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公示期；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25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—30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---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高新区内部流程，科技计划系统申报、出文件；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以后每年四次，每季度申请一次；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月、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月各申请一次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0892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5143500 h 5143500"/>
              <a:gd name="connsiteX1" fmla="*/ 9144000 w 9144000"/>
              <a:gd name="connsiteY1" fmla="*/ 5143500 h 5143500"/>
              <a:gd name="connsiteX2" fmla="*/ 9144000 w 9144000"/>
              <a:gd name="connsiteY2" fmla="*/ 0 h 5143500"/>
              <a:gd name="connsiteX3" fmla="*/ 0 w 9144000"/>
              <a:gd name="connsiteY3" fmla="*/ 0 h 5143500"/>
              <a:gd name="connsiteX4" fmla="*/ 0 w 9144000"/>
              <a:gd name="connsiteY4" fmla="*/ 514350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242D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67108" y="355840"/>
            <a:ext cx="4438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五、</a:t>
            </a:r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高新区申报安排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0151" y="1350585"/>
            <a:ext cx="7315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各市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级及以上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众创空间，孵化器自行按要求组织企业申报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17:00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前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，将本机构组织申报的企业资料一并送到创业园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创业园会同财政局核资料（有可能需要看原始发票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，注意发票必须为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年，请做好准备，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电话通知）；</a:t>
            </a:r>
          </a:p>
          <a:p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327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0" y="171450"/>
            <a:ext cx="9144000" cy="5143500"/>
          </a:xfrm>
          <a:custGeom>
            <a:avLst/>
            <a:gdLst>
              <a:gd name="connsiteX0" fmla="*/ 0 w 9144000"/>
              <a:gd name="connsiteY0" fmla="*/ 5143500 h 5143500"/>
              <a:gd name="connsiteX1" fmla="*/ 9144000 w 9144000"/>
              <a:gd name="connsiteY1" fmla="*/ 5143500 h 5143500"/>
              <a:gd name="connsiteX2" fmla="*/ 9144000 w 9144000"/>
              <a:gd name="connsiteY2" fmla="*/ 0 h 5143500"/>
              <a:gd name="connsiteX3" fmla="*/ 0 w 9144000"/>
              <a:gd name="connsiteY3" fmla="*/ 0 h 5143500"/>
              <a:gd name="connsiteX4" fmla="*/ 0 w 9144000"/>
              <a:gd name="connsiteY4" fmla="*/ 514350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242D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67108" y="355840"/>
            <a:ext cx="4438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六、高新区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申报</a:t>
            </a:r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流程</a:t>
            </a:r>
          </a:p>
        </p:txBody>
      </p:sp>
      <p:sp>
        <p:nvSpPr>
          <p:cNvPr id="7" name="流程图: 过程 6"/>
          <p:cNvSpPr/>
          <p:nvPr/>
        </p:nvSpPr>
        <p:spPr>
          <a:xfrm>
            <a:off x="2366962" y="1047751"/>
            <a:ext cx="1909763" cy="51359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企业</a:t>
            </a:r>
          </a:p>
        </p:txBody>
      </p:sp>
      <p:sp>
        <p:nvSpPr>
          <p:cNvPr id="8" name="流程图: 过程 7"/>
          <p:cNvSpPr/>
          <p:nvPr/>
        </p:nvSpPr>
        <p:spPr>
          <a:xfrm>
            <a:off x="2366962" y="2382620"/>
            <a:ext cx="1909763" cy="71044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 dirty="0">
              <a:solidFill>
                <a:schemeClr val="tx1"/>
              </a:solidFill>
            </a:endParaRPr>
          </a:p>
        </p:txBody>
      </p:sp>
      <p:sp>
        <p:nvSpPr>
          <p:cNvPr id="9" name="流程图: 过程 8"/>
          <p:cNvSpPr/>
          <p:nvPr/>
        </p:nvSpPr>
        <p:spPr>
          <a:xfrm>
            <a:off x="2366962" y="3943350"/>
            <a:ext cx="1909763" cy="838201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高新区创业园</a:t>
            </a:r>
            <a:endParaRPr lang="zh-CN" altLang="en-US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0" name="直接箭头连接符 9"/>
          <p:cNvCxnSpPr>
            <a:stCxn id="7" idx="2"/>
          </p:cNvCxnSpPr>
          <p:nvPr/>
        </p:nvCxnSpPr>
        <p:spPr>
          <a:xfrm>
            <a:off x="3321844" y="1561345"/>
            <a:ext cx="0" cy="8008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3"/>
          <p:cNvSpPr>
            <a:spLocks noChangeArrowheads="1"/>
          </p:cNvSpPr>
          <p:nvPr/>
        </p:nvSpPr>
        <p:spPr bwMode="auto">
          <a:xfrm>
            <a:off x="5167464" y="1139286"/>
            <a:ext cx="16286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按照要求提交基础材料</a:t>
            </a:r>
          </a:p>
        </p:txBody>
      </p:sp>
      <p:sp>
        <p:nvSpPr>
          <p:cNvPr id="13" name="矩形 15"/>
          <p:cNvSpPr>
            <a:spLocks noChangeArrowheads="1"/>
          </p:cNvSpPr>
          <p:nvPr/>
        </p:nvSpPr>
        <p:spPr bwMode="auto">
          <a:xfrm>
            <a:off x="5100637" y="2458819"/>
            <a:ext cx="19097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收集、整理材料</a:t>
            </a: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统一报送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6"/>
          <p:cNvSpPr>
            <a:spLocks noChangeArrowheads="1"/>
          </p:cNvSpPr>
          <p:nvPr/>
        </p:nvSpPr>
        <p:spPr bwMode="auto">
          <a:xfrm>
            <a:off x="5341101" y="4039284"/>
            <a:ext cx="16286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复核金额、公示、申报项目</a:t>
            </a:r>
          </a:p>
        </p:txBody>
      </p:sp>
      <p:cxnSp>
        <p:nvCxnSpPr>
          <p:cNvPr id="27" name="直接箭头连接符 26"/>
          <p:cNvCxnSpPr>
            <a:endCxn id="9" idx="0"/>
          </p:cNvCxnSpPr>
          <p:nvPr/>
        </p:nvCxnSpPr>
        <p:spPr>
          <a:xfrm>
            <a:off x="3314700" y="3105150"/>
            <a:ext cx="7144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438400" y="2458819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孵化器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众创空间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599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5143500 h 5143500"/>
              <a:gd name="connsiteX1" fmla="*/ 9144000 w 9144000"/>
              <a:gd name="connsiteY1" fmla="*/ 5143500 h 5143500"/>
              <a:gd name="connsiteX2" fmla="*/ 9144000 w 9144000"/>
              <a:gd name="connsiteY2" fmla="*/ 0 h 5143500"/>
              <a:gd name="connsiteX3" fmla="*/ 0 w 9144000"/>
              <a:gd name="connsiteY3" fmla="*/ 0 h 5143500"/>
              <a:gd name="connsiteX4" fmla="*/ 0 w 9144000"/>
              <a:gd name="connsiteY4" fmla="*/ 514350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242D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67108" y="355840"/>
            <a:ext cx="4438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七、给创业园提交资料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0151" y="971550"/>
            <a:ext cx="7315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、孵化器、众创空间提交资料：</a:t>
            </a:r>
            <a:endParaRPr lang="en-US" altLang="zh-CN" sz="2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区县、开发区入驻市级众创空间、孵化器创业企业和团队资助项目申请资金汇总表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书面及电子版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buNone/>
            </a:pP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、所有企业申请资料（一式三份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空间使用费补助申请表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（原件）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创业企业与入驻机构签署的合同，空间使用费发票（房租、工位费、空间使用费等，服务费不接受）（原件备查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入驻合同复印件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（原件备查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营业执照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复印件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（原件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备查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材料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真实性承诺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书（原件）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buNone/>
            </a:pPr>
            <a:endParaRPr lang="zh-CN" altLang="en-US" sz="2000" dirty="0"/>
          </a:p>
          <a:p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799" y="4019550"/>
            <a:ext cx="29775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装订成册，一式三份</a:t>
            </a:r>
          </a:p>
          <a:p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1468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5143500 h 5143500"/>
              <a:gd name="connsiteX1" fmla="*/ 9144000 w 9144000"/>
              <a:gd name="connsiteY1" fmla="*/ 5143500 h 5143500"/>
              <a:gd name="connsiteX2" fmla="*/ 9144000 w 9144000"/>
              <a:gd name="connsiteY2" fmla="*/ 0 h 5143500"/>
              <a:gd name="connsiteX3" fmla="*/ 0 w 9144000"/>
              <a:gd name="connsiteY3" fmla="*/ 0 h 5143500"/>
              <a:gd name="connsiteX4" fmla="*/ 0 w 9144000"/>
              <a:gd name="connsiteY4" fmla="*/ 514350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242D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67108" y="355840"/>
            <a:ext cx="5124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八、创业园受理时间及地点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0151" y="1047750"/>
            <a:ext cx="7315200" cy="3990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受理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时间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2018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—12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受理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地点：</a:t>
            </a:r>
          </a:p>
          <a:p>
            <a:pPr>
              <a:lnSpc>
                <a:spcPts val="4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西安市锦业路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69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号瞪羚谷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G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座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203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室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联系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方式：</a:t>
            </a:r>
          </a:p>
          <a:p>
            <a:pPr>
              <a:lnSpc>
                <a:spcPts val="4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李  桦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  029-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1882297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  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4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袁雪峰 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 029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81882283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 </a:t>
            </a:r>
          </a:p>
          <a:p>
            <a:pPr>
              <a:lnSpc>
                <a:spcPts val="4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仿宋" pitchFamily="49" charset="-122"/>
                <a:ea typeface="仿宋" pitchFamily="49" charset="-122"/>
              </a:rPr>
              <a:t>    </a:t>
            </a:r>
            <a:endParaRPr lang="zh-CN" altLang="en-US" sz="2000" dirty="0"/>
          </a:p>
          <a:p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8459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5143500 h 5143500"/>
              <a:gd name="connsiteX1" fmla="*/ 9144000 w 9144000"/>
              <a:gd name="connsiteY1" fmla="*/ 5143500 h 5143500"/>
              <a:gd name="connsiteX2" fmla="*/ 9144000 w 9144000"/>
              <a:gd name="connsiteY2" fmla="*/ 0 h 5143500"/>
              <a:gd name="connsiteX3" fmla="*/ 0 w 9144000"/>
              <a:gd name="connsiteY3" fmla="*/ 0 h 5143500"/>
              <a:gd name="connsiteX4" fmla="*/ 0 w 9144000"/>
              <a:gd name="connsiteY4" fmla="*/ 5143500 h 51435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242D3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" t="21466" r="4334" b="11657"/>
          <a:stretch/>
        </p:blipFill>
        <p:spPr>
          <a:xfrm>
            <a:off x="2819400" y="1657350"/>
            <a:ext cx="2311880" cy="3026793"/>
          </a:xfrm>
        </p:spPr>
      </p:pic>
      <p:sp>
        <p:nvSpPr>
          <p:cNvPr id="5" name="TextBox 4"/>
          <p:cNvSpPr txBox="1"/>
          <p:nvPr/>
        </p:nvSpPr>
        <p:spPr>
          <a:xfrm>
            <a:off x="1371600" y="361950"/>
            <a:ext cx="4953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创咖云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hlinkClick r:id="rId3"/>
              </a:rPr>
              <a:t>www.xdzcfh.com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微信群：高新区众创空间联盟二群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02728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自定义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826</Words>
  <Application>Microsoft Office PowerPoint</Application>
  <PresentationFormat>全屏显示(16:9)</PresentationFormat>
  <Paragraphs>79</Paragraphs>
  <Slides>12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Theme</vt:lpstr>
      <vt:lpstr>西安市科技局、财政局 资助入驻众创空间、孵化器的 创业企业和团队的政策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AutoBVT</cp:lastModifiedBy>
  <cp:revision>18</cp:revision>
  <dcterms:created xsi:type="dcterms:W3CDTF">2006-08-16T00:00:00Z</dcterms:created>
  <dcterms:modified xsi:type="dcterms:W3CDTF">2018-06-07T07:05:17Z</dcterms:modified>
</cp:coreProperties>
</file>